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58" r:id="rId5"/>
    <p:sldId id="281" r:id="rId6"/>
    <p:sldId id="271" r:id="rId7"/>
    <p:sldId id="274" r:id="rId8"/>
    <p:sldId id="282" r:id="rId9"/>
    <p:sldId id="283" r:id="rId10"/>
    <p:sldId id="275" r:id="rId11"/>
    <p:sldId id="279" r:id="rId12"/>
    <p:sldId id="278" r:id="rId13"/>
    <p:sldId id="280" r:id="rId14"/>
    <p:sldId id="269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/>
      <dgm:t>
        <a:bodyPr/>
        <a:lstStyle/>
        <a:p>
          <a:endParaRPr lang="de-DE" b="1" dirty="0"/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/>
      <dgm:t>
        <a:bodyPr/>
        <a:lstStyle/>
        <a:p>
          <a:r>
            <a:rPr lang="en-US" sz="1800" noProof="0" dirty="0"/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/>
      <dgm:t>
        <a:bodyPr/>
        <a:lstStyle/>
        <a:p>
          <a:endParaRPr lang="de-DE" b="1" dirty="0"/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/>
      <dgm:t>
        <a:bodyPr/>
        <a:lstStyle/>
        <a:p>
          <a:r>
            <a:rPr lang="en-US" sz="1800" kern="1200" noProof="0" dirty="0"/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/>
      <dgm:t>
        <a:bodyPr/>
        <a:lstStyle/>
        <a:p>
          <a:endParaRPr lang="de-DE" dirty="0"/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/>
      <dgm:t>
        <a:bodyPr/>
        <a:lstStyle/>
        <a:p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driving strategies</a:t>
          </a:r>
          <a:endParaRPr lang="en-US" sz="1800" noProof="0" dirty="0"/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/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/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/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DejaVu Sans"/>
              <a:cs typeface="DejaVu Sans"/>
            </a:rPr>
            <a:t>Generation of driving strategies</a:t>
          </a:r>
          <a:endParaRPr lang="en-US" sz="1800" kern="1200" noProof="0" dirty="0"/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62BCE4D-450C-4120-B5A6-C5B66E3689D1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CF7B054-2806-44F6-BE0A-0F54F87A5BEF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23859F0-12FA-4A73-B750-148BB3242441}" type="slidenum">
              <a:rPr lang="de-DE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39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5D78760-3ECD-48AA-8965-0490FC74F77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1040" cy="2428920"/>
          </a:xfrm>
          <a:prstGeom prst="rect">
            <a:avLst/>
          </a:prstGeom>
          <a:solidFill>
            <a:schemeClr val="bg1">
              <a:lumMod val="95000"/>
            </a:scheme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920" cy="970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600" cy="970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chemeClr val="bg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400" cy="146160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600" cy="96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4.2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Test: Determination </a:t>
            </a:r>
            <a:endParaRPr kumimoji="0" lang="en-GB" sz="2000" b="1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Grafik 2" descr="Ein Bild, das Text, Himmel, draußen, Straße enthält.&#10;&#10;Automatisch generierte Beschreibung">
            <a:extLst>
              <a:ext uri="{FF2B5EF4-FFF2-40B4-BE49-F238E27FC236}">
                <a16:creationId xmlns:a16="http://schemas.microsoft.com/office/drawing/2014/main" id="{0EAF86F5-B296-8446-8DDE-98F3C3345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9" y="2428831"/>
            <a:ext cx="4703968" cy="3527976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89EC66A-D354-E140-A2FB-9700B5F76828}"/>
              </a:ext>
            </a:extLst>
          </p:cNvPr>
          <p:cNvGrpSpPr/>
          <p:nvPr/>
        </p:nvGrpSpPr>
        <p:grpSpPr>
          <a:xfrm>
            <a:off x="6997849" y="2261287"/>
            <a:ext cx="4469221" cy="4122234"/>
            <a:chOff x="6997849" y="2261287"/>
            <a:chExt cx="4469221" cy="4122234"/>
          </a:xfrm>
        </p:grpSpPr>
        <p:pic>
          <p:nvPicPr>
            <p:cNvPr id="12" name="Grafik 11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3C07C2EC-D718-FA49-AD9F-DA4D4E669FF9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49" y="2261287"/>
              <a:ext cx="4469221" cy="4122234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BED3539-86C2-974F-9057-6EE4DFC50321}"/>
                </a:ext>
              </a:extLst>
            </p:cNvPr>
            <p:cNvCxnSpPr/>
            <p:nvPr/>
          </p:nvCxnSpPr>
          <p:spPr>
            <a:xfrm flipV="1">
              <a:off x="9063532" y="4476902"/>
              <a:ext cx="248717" cy="431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A864EB6B-498C-A74B-8793-15035F91C0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53651" y="4192819"/>
              <a:ext cx="292637" cy="291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BBD20C66-8528-BB46-A9E2-24B9C8151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7785" y="3410098"/>
              <a:ext cx="152006" cy="455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2C125CE-7FDB-F94D-B3F8-417A0D522AC4}"/>
                </a:ext>
              </a:extLst>
            </p:cNvPr>
            <p:cNvCxnSpPr>
              <a:cxnSpLocks/>
            </p:cNvCxnSpPr>
            <p:nvPr/>
          </p:nvCxnSpPr>
          <p:spPr>
            <a:xfrm>
              <a:off x="8368589" y="3872784"/>
              <a:ext cx="592531" cy="320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CustomShape 5">
            <a:extLst>
              <a:ext uri="{FF2B5EF4-FFF2-40B4-BE49-F238E27FC236}">
                <a16:creationId xmlns:a16="http://schemas.microsoft.com/office/drawing/2014/main" id="{A1BE7434-1998-F24C-BBA7-E21E24D155F7}"/>
              </a:ext>
            </a:extLst>
          </p:cNvPr>
          <p:cNvSpPr/>
          <p:nvPr/>
        </p:nvSpPr>
        <p:spPr>
          <a:xfrm>
            <a:off x="318959" y="970560"/>
            <a:ext cx="11148111" cy="159188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830" marR="0" lvl="1" indent="-28575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Testcases with handy at intersection 14052</a:t>
            </a:r>
          </a:p>
          <a:p>
            <a:pPr marL="1014030" lvl="2" indent="-2857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 panose="020B0604020202020204" pitchFamily="34" charset="0"/>
              <a:buChar char="•"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Simulation of the bicycle users with the corresponding four driving directions in right picture</a:t>
            </a:r>
          </a:p>
          <a:p>
            <a:pPr marL="1014030" lvl="2" indent="-2857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 panose="020B0604020202020204" pitchFamily="34" charset="0"/>
              <a:buChar char="•"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The determination results of lanes with id 100, 102, 104 and 106 are expected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2CC6699-DF1D-5B42-B62D-69547C598951}"/>
              </a:ext>
            </a:extLst>
          </p:cNvPr>
          <p:cNvSpPr/>
          <p:nvPr/>
        </p:nvSpPr>
        <p:spPr>
          <a:xfrm>
            <a:off x="648000" y="6137300"/>
            <a:ext cx="5604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Source : Photo of the arm 1 of intersection 14052 taken by </a:t>
            </a:r>
            <a:r>
              <a:rPr lang="en-US" sz="1000" dirty="0" err="1"/>
              <a:t>Yiyang</a:t>
            </a:r>
            <a:r>
              <a:rPr lang="en-US" sz="1000" dirty="0"/>
              <a:t> and contains bicycle lane 100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4869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GB" sz="2000" b="1" spc="-1" dirty="0">
                <a:solidFill>
                  <a:srgbClr val="FFFFFF"/>
                </a:solidFill>
              </a:rPr>
              <a:t>4.2 Simulation &amp; Test: Determination 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38736C-54F6-4743-89B2-D540D315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599" y="2411708"/>
            <a:ext cx="2071800" cy="414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6EA8DB9-09E3-6E45-A126-7363408D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7441" y="2431778"/>
            <a:ext cx="2071541" cy="4143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229057-9905-064C-8D42-CE52707DC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515" y="2431778"/>
            <a:ext cx="2071541" cy="4143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ustomShape 5">
            <a:extLst>
              <a:ext uri="{FF2B5EF4-FFF2-40B4-BE49-F238E27FC236}">
                <a16:creationId xmlns:a16="http://schemas.microsoft.com/office/drawing/2014/main" id="{AC60ED7E-983E-CE46-83F9-99669C400E10}"/>
              </a:ext>
            </a:extLst>
          </p:cNvPr>
          <p:cNvSpPr/>
          <p:nvPr/>
        </p:nvSpPr>
        <p:spPr>
          <a:xfrm>
            <a:off x="318959" y="970561"/>
            <a:ext cx="11148111" cy="1177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830" marR="0" lvl="1" indent="-28575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Test results with handy at intersection 14052</a:t>
            </a:r>
          </a:p>
          <a:p>
            <a:pPr marL="1014030" lvl="2" indent="-2857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 panose="020B0604020202020204" pitchFamily="34" charset="0"/>
              <a:buChar char="•"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The lanes with id 100, 102, 104 and 106 are determined successfully.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D8A9E6-0B04-0748-9CE3-F1814A165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436" y="2431778"/>
            <a:ext cx="2071541" cy="4143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A7AEB8D-3D9D-9546-884A-2ADD73F79E43}"/>
              </a:ext>
            </a:extLst>
          </p:cNvPr>
          <p:cNvSpPr/>
          <p:nvPr/>
        </p:nvSpPr>
        <p:spPr>
          <a:xfrm>
            <a:off x="1630800" y="2755557"/>
            <a:ext cx="593416" cy="3089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519DDE0-6B9D-834A-B9AC-3FD945CCB773}"/>
              </a:ext>
            </a:extLst>
          </p:cNvPr>
          <p:cNvSpPr/>
          <p:nvPr/>
        </p:nvSpPr>
        <p:spPr>
          <a:xfrm>
            <a:off x="4117280" y="2767914"/>
            <a:ext cx="593416" cy="3089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7C1A523-4DFA-044E-8A49-EC9A31854B11}"/>
              </a:ext>
            </a:extLst>
          </p:cNvPr>
          <p:cNvSpPr/>
          <p:nvPr/>
        </p:nvSpPr>
        <p:spPr>
          <a:xfrm>
            <a:off x="6676476" y="2755557"/>
            <a:ext cx="593416" cy="3089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A9DD4E7-0033-074F-A4C3-EF6AEE3649D3}"/>
              </a:ext>
            </a:extLst>
          </p:cNvPr>
          <p:cNvSpPr/>
          <p:nvPr/>
        </p:nvSpPr>
        <p:spPr>
          <a:xfrm>
            <a:off x="9387809" y="2767913"/>
            <a:ext cx="593416" cy="3089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98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pc="-1" dirty="0">
                <a:solidFill>
                  <a:srgbClr val="FFFFFF"/>
                </a:solidFill>
              </a:rPr>
              <a:t>4.3 Simulation &amp; Test:  Driving Strategies Generation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ctr"/>
            <a:r>
              <a:rPr lang="en-US" sz="1200" spc="-1" dirty="0">
                <a:solidFill>
                  <a:srgbClr val="595959"/>
                </a:solidFill>
              </a:rPr>
              <a:t>10.02.2021</a:t>
            </a:r>
            <a:endParaRPr lang="en-US" sz="1200" spc="-1" dirty="0"/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Route of pedestrian with Speed 3X: around 13.5km/h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537559"/>
            <a:ext cx="5564590" cy="4349881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10445496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The function of driving strategies generation will be tested with simulation tool of android studio. 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63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Milestone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10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2B8CBA1-AFDB-44D5-811B-46C35211487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82FBC4F-0AAD-FB47-A56C-75ABA615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996"/>
            <a:ext cx="12192000" cy="2986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895480" y="4114800"/>
            <a:ext cx="63234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143000" y="5410080"/>
            <a:ext cx="10254600" cy="96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spc="-1" dirty="0">
                <a:solidFill>
                  <a:srgbClr val="595959"/>
                </a:solidFill>
                <a:latin typeface="Arial"/>
                <a:ea typeface="DejaVu Sans"/>
              </a:rPr>
              <a:t>10</a:t>
            </a: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31439818-9222-40EB-A88C-A0A42E906A7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8080" cy="5240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pc="-1" dirty="0">
                <a:solidFill>
                  <a:srgbClr val="000000"/>
                </a:solidFill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Implementations</a:t>
            </a:r>
          </a:p>
          <a:p>
            <a:pPr marL="671040" lvl="1" indent="-39960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Simulation &amp; Test</a:t>
            </a:r>
            <a:endParaRPr lang="en-US" sz="1800" b="0" strike="noStrike" spc="-1" dirty="0">
              <a:latin typeface="Arial"/>
            </a:endParaRPr>
          </a:p>
          <a:p>
            <a:pPr marL="669960" lvl="1" indent="-39852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960" cy="560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5800" y="1379520"/>
            <a:ext cx="6042240" cy="464004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0000"/>
                </a:solidFill>
                <a:latin typeface="Arial"/>
              </a:rPr>
              <a:t>GLOSA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suggests speeds to vehicles to pass through an intersection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 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FOKUS Traffic Light Service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 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Topology of the intersection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Road Users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car/ bicycle/ pedestrian</a:t>
            </a: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receive recommendation for action</a:t>
            </a: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648000" y="0"/>
            <a:ext cx="9271800" cy="647640"/>
          </a:xfrm>
          <a:prstGeom prst="rect">
            <a:avLst/>
          </a:prstGeom>
          <a:noFill/>
          <a:ln w="9360">
            <a:noFill/>
          </a:ln>
        </p:spPr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GB" sz="2000" b="1" strike="noStrike" spc="-1">
                <a:solidFill>
                  <a:srgbClr val="FFFFFF"/>
                </a:solidFill>
                <a:latin typeface="Arial"/>
              </a:rPr>
              <a:t>1. Background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1638000" y="6528600"/>
            <a:ext cx="9588960" cy="323640"/>
          </a:xfrm>
          <a:prstGeom prst="rect">
            <a:avLst/>
          </a:prstGeom>
          <a:noFill/>
          <a:ln w="9360">
            <a:noFill/>
          </a:ln>
        </p:spPr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</a:rPr>
              <a:t>DCAITI -Projekt 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145" name="TextShape 4"/>
          <p:cNvSpPr txBox="1"/>
          <p:nvPr/>
        </p:nvSpPr>
        <p:spPr>
          <a:xfrm>
            <a:off x="318960" y="6534720"/>
            <a:ext cx="987480" cy="323640"/>
          </a:xfrm>
          <a:prstGeom prst="rect">
            <a:avLst/>
          </a:prstGeom>
          <a:noFill/>
          <a:ln w="9360">
            <a:noFill/>
          </a:ln>
        </p:spPr>
        <p:txBody>
          <a:bodyPr lIns="0" tIns="54000" rIns="0" bIns="54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</a:rPr>
              <a:t>10.02.2020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6" name="TextShape 5"/>
          <p:cNvSpPr txBox="1"/>
          <p:nvPr/>
        </p:nvSpPr>
        <p:spPr>
          <a:xfrm>
            <a:off x="11279520" y="6232320"/>
            <a:ext cx="588240" cy="685440"/>
          </a:xfrm>
          <a:prstGeom prst="rect">
            <a:avLst/>
          </a:prstGeom>
          <a:noFill/>
          <a:ln w="9360">
            <a:noFill/>
          </a:ln>
        </p:spPr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5BED152-2BE0-40F5-B1C4-8D7C96804B52}" type="slidenum">
              <a:rPr lang="en-US" sz="1400" b="1" strike="noStrike" spc="-1">
                <a:solidFill>
                  <a:srgbClr val="595959"/>
                </a:solidFill>
                <a:latin typeface="Arial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  <p:grpSp>
        <p:nvGrpSpPr>
          <p:cNvPr id="147" name="Group 6"/>
          <p:cNvGrpSpPr/>
          <p:nvPr/>
        </p:nvGrpSpPr>
        <p:grpSpPr>
          <a:xfrm>
            <a:off x="5214960" y="2022120"/>
            <a:ext cx="6471000" cy="3456000"/>
            <a:chOff x="5214960" y="2022120"/>
            <a:chExt cx="6471000" cy="3456000"/>
          </a:xfrm>
        </p:grpSpPr>
        <p:grpSp>
          <p:nvGrpSpPr>
            <p:cNvPr id="148" name="Group 7"/>
            <p:cNvGrpSpPr/>
            <p:nvPr/>
          </p:nvGrpSpPr>
          <p:grpSpPr>
            <a:xfrm>
              <a:off x="5214960" y="2022120"/>
              <a:ext cx="6471000" cy="3456000"/>
              <a:chOff x="5214960" y="2022120"/>
              <a:chExt cx="6471000" cy="3456000"/>
            </a:xfrm>
          </p:grpSpPr>
          <p:grpSp>
            <p:nvGrpSpPr>
              <p:cNvPr id="149" name="Group 8"/>
              <p:cNvGrpSpPr/>
              <p:nvPr/>
            </p:nvGrpSpPr>
            <p:grpSpPr>
              <a:xfrm>
                <a:off x="5214960" y="2022120"/>
                <a:ext cx="6471000" cy="3456000"/>
                <a:chOff x="5214960" y="2022120"/>
                <a:chExt cx="6471000" cy="3456000"/>
              </a:xfrm>
            </p:grpSpPr>
            <p:pic>
              <p:nvPicPr>
                <p:cNvPr id="150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5120" cy="186012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51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720" cy="186012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2" name="Group 9"/>
                <p:cNvGrpSpPr/>
                <p:nvPr/>
              </p:nvGrpSpPr>
              <p:grpSpPr>
                <a:xfrm>
                  <a:off x="10357560" y="2314080"/>
                  <a:ext cx="1328400" cy="1312560"/>
                  <a:chOff x="10357560" y="2314080"/>
                  <a:chExt cx="1328400" cy="1312560"/>
                </a:xfrm>
              </p:grpSpPr>
              <p:sp>
                <p:nvSpPr>
                  <p:cNvPr id="153" name="CustomShape 10"/>
                  <p:cNvSpPr/>
                  <p:nvPr/>
                </p:nvSpPr>
                <p:spPr>
                  <a:xfrm>
                    <a:off x="10357560" y="2314080"/>
                    <a:ext cx="1328400" cy="131256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/>
                </p:style>
              </p:sp>
              <p:pic>
                <p:nvPicPr>
                  <p:cNvPr id="154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800" cy="12819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5" name="CustomShape 11"/>
              <p:cNvSpPr/>
              <p:nvPr/>
            </p:nvSpPr>
            <p:spPr>
              <a:xfrm>
                <a:off x="8408160" y="2771280"/>
                <a:ext cx="1797120" cy="19872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56" name="CustomShape 12"/>
            <p:cNvSpPr/>
            <p:nvPr/>
          </p:nvSpPr>
          <p:spPr>
            <a:xfrm>
              <a:off x="8611920" y="2530800"/>
              <a:ext cx="159984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7" name="CustomShape 13"/>
            <p:cNvSpPr/>
            <p:nvPr/>
          </p:nvSpPr>
          <p:spPr>
            <a:xfrm>
              <a:off x="7336800" y="2596320"/>
              <a:ext cx="7873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8" name="CustomShape 14"/>
            <p:cNvSpPr/>
            <p:nvPr/>
          </p:nvSpPr>
          <p:spPr>
            <a:xfrm>
              <a:off x="8306640" y="2924640"/>
              <a:ext cx="21333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600" b="0" strike="noStrike" spc="-1">
                  <a:solidFill>
                    <a:srgbClr val="000000"/>
                  </a:solidFill>
                  <a:latin typeface="Arial"/>
                </a:rPr>
                <a:t>via </a:t>
              </a:r>
              <a:r>
                <a:rPr lang="en-US" sz="1600" b="0" strike="noStrike" spc="-1">
                  <a:solidFill>
                    <a:srgbClr val="000000"/>
                  </a:solidFill>
                  <a:latin typeface="Arial"/>
                </a:rPr>
                <a:t>automotive</a:t>
              </a:r>
              <a:r>
                <a:rPr lang="de-DE" sz="1600" b="0" strike="noStrike" spc="-1">
                  <a:solidFill>
                    <a:srgbClr val="000000"/>
                  </a:solidFill>
                  <a:latin typeface="Arial"/>
                </a:rPr>
                <a:t> WiFi</a:t>
              </a:r>
              <a:endParaRPr lang="en-US" sz="16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63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2 System Architecture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135C116-E582-B145-BE4D-76583E6D1C9D}"/>
              </a:ext>
            </a:extLst>
          </p:cNvPr>
          <p:cNvGrpSpPr/>
          <p:nvPr/>
        </p:nvGrpSpPr>
        <p:grpSpPr>
          <a:xfrm>
            <a:off x="976678" y="994574"/>
            <a:ext cx="10016498" cy="5406225"/>
            <a:chOff x="976678" y="994574"/>
            <a:chExt cx="10016498" cy="5406225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5A5C901-A5D7-DA4A-884D-6485C833849B}"/>
                </a:ext>
              </a:extLst>
            </p:cNvPr>
            <p:cNvSpPr/>
            <p:nvPr/>
          </p:nvSpPr>
          <p:spPr>
            <a:xfrm>
              <a:off x="4287795" y="994574"/>
              <a:ext cx="6705381" cy="54062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B816454-487B-E344-9BA8-8B383BF188D5}"/>
                </a:ext>
              </a:extLst>
            </p:cNvPr>
            <p:cNvSpPr/>
            <p:nvPr/>
          </p:nvSpPr>
          <p:spPr>
            <a:xfrm>
              <a:off x="8436140" y="1637238"/>
              <a:ext cx="2314238" cy="456749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044DA3-615D-1245-A10C-026F30000E76}"/>
                </a:ext>
              </a:extLst>
            </p:cNvPr>
            <p:cNvSpPr/>
            <p:nvPr/>
          </p:nvSpPr>
          <p:spPr>
            <a:xfrm>
              <a:off x="8677185" y="3995175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Login </a:t>
              </a:r>
              <a:r>
                <a:rPr lang="de-DE" dirty="0" err="1"/>
                <a:t>Activity</a:t>
              </a:r>
              <a:endParaRPr lang="de-DE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E6A709C-F119-FA49-B12D-6483D0DC0475}"/>
                </a:ext>
              </a:extLst>
            </p:cNvPr>
            <p:cNvSpPr/>
            <p:nvPr/>
          </p:nvSpPr>
          <p:spPr>
            <a:xfrm>
              <a:off x="8677185" y="5183246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Main </a:t>
              </a:r>
              <a:r>
                <a:rPr lang="de-DE" dirty="0" err="1"/>
                <a:t>Activity</a:t>
              </a:r>
              <a:endParaRPr lang="de-DE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27F5287-39EB-8A40-A6BC-070E5BFCC93B}"/>
                </a:ext>
              </a:extLst>
            </p:cNvPr>
            <p:cNvSpPr/>
            <p:nvPr/>
          </p:nvSpPr>
          <p:spPr>
            <a:xfrm>
              <a:off x="8677185" y="2846607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Splash</a:t>
              </a:r>
              <a:r>
                <a:rPr lang="de-DE" dirty="0"/>
                <a:t> Screen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F0FDEA-7E47-944E-AE4D-A684A8A9B2DF}"/>
                </a:ext>
              </a:extLst>
            </p:cNvPr>
            <p:cNvSpPr/>
            <p:nvPr/>
          </p:nvSpPr>
          <p:spPr>
            <a:xfrm>
              <a:off x="9581068" y="2292147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1BFE9428-6785-CD4E-960F-97CD127E9B30}"/>
                </a:ext>
              </a:extLst>
            </p:cNvPr>
            <p:cNvCxnSpPr>
              <a:cxnSpLocks/>
              <a:stCxn id="9" idx="4"/>
              <a:endCxn id="16" idx="0"/>
            </p:cNvCxnSpPr>
            <p:nvPr/>
          </p:nvCxnSpPr>
          <p:spPr>
            <a:xfrm flipH="1">
              <a:off x="9615997" y="2364147"/>
              <a:ext cx="1071" cy="482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CA787EEE-008E-9A4B-8943-AB3283A02939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9615997" y="3600750"/>
              <a:ext cx="0" cy="394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D7804E9A-D0DD-7943-915E-1C24892FE269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9615997" y="4749318"/>
              <a:ext cx="0" cy="433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C3F5CF4-008E-8E46-9E04-3615B5A7B7AD}"/>
                </a:ext>
              </a:extLst>
            </p:cNvPr>
            <p:cNvSpPr txBox="1"/>
            <p:nvPr/>
          </p:nvSpPr>
          <p:spPr>
            <a:xfrm>
              <a:off x="8546537" y="1822593"/>
              <a:ext cx="1223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Frontend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51A4B983-5E0C-C240-8F0A-2CBBBAC21870}"/>
                </a:ext>
              </a:extLst>
            </p:cNvPr>
            <p:cNvSpPr/>
            <p:nvPr/>
          </p:nvSpPr>
          <p:spPr>
            <a:xfrm>
              <a:off x="4522288" y="1619930"/>
              <a:ext cx="2314238" cy="456749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6BA84F3-6481-F34E-B6E5-CB728FCD4EB8}"/>
                </a:ext>
              </a:extLst>
            </p:cNvPr>
            <p:cNvSpPr/>
            <p:nvPr/>
          </p:nvSpPr>
          <p:spPr>
            <a:xfrm>
              <a:off x="4740595" y="5189457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Location Receiver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8A54F14A-B894-E94A-85EC-2EF573C7B89A}"/>
                </a:ext>
              </a:extLst>
            </p:cNvPr>
            <p:cNvSpPr/>
            <p:nvPr/>
          </p:nvSpPr>
          <p:spPr>
            <a:xfrm>
              <a:off x="4740595" y="2846606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Notification</a:t>
              </a:r>
              <a:r>
                <a:rPr lang="de-DE" dirty="0"/>
                <a:t> Receiver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36765D05-F4D8-9840-90F6-103295A56160}"/>
                </a:ext>
              </a:extLst>
            </p:cNvPr>
            <p:cNvSpPr/>
            <p:nvPr/>
          </p:nvSpPr>
          <p:spPr>
            <a:xfrm>
              <a:off x="4740595" y="4055974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Client Service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FE39FF7-E2B3-8B4B-AB30-1C443973AAA6}"/>
                </a:ext>
              </a:extLst>
            </p:cNvPr>
            <p:cNvSpPr txBox="1"/>
            <p:nvPr/>
          </p:nvSpPr>
          <p:spPr>
            <a:xfrm>
              <a:off x="4641459" y="1822593"/>
              <a:ext cx="1223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Backend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8655A1B8-73A2-3840-B750-8E156C05B9A6}"/>
                </a:ext>
              </a:extLst>
            </p:cNvPr>
            <p:cNvSpPr/>
            <p:nvPr/>
          </p:nvSpPr>
          <p:spPr>
            <a:xfrm>
              <a:off x="976678" y="3429000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Local</a:t>
              </a:r>
              <a:r>
                <a:rPr lang="de-DE" dirty="0"/>
                <a:t> </a:t>
              </a:r>
              <a:r>
                <a:rPr lang="de-DE" dirty="0" err="1"/>
                <a:t>Resource</a:t>
              </a:r>
              <a:endParaRPr lang="de-DE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F5BF61E-F77F-1648-A8E8-04492EB7ED5B}"/>
                </a:ext>
              </a:extLst>
            </p:cNvPr>
            <p:cNvSpPr/>
            <p:nvPr/>
          </p:nvSpPr>
          <p:spPr>
            <a:xfrm>
              <a:off x="976678" y="4749318"/>
              <a:ext cx="1877624" cy="7541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DCAITI Server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76CF6AB-F085-0347-B9BA-ED520D0528B9}"/>
                </a:ext>
              </a:extLst>
            </p:cNvPr>
            <p:cNvSpPr txBox="1"/>
            <p:nvPr/>
          </p:nvSpPr>
          <p:spPr>
            <a:xfrm>
              <a:off x="4448436" y="1056538"/>
              <a:ext cx="1712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Android App</a:t>
              </a:r>
            </a:p>
          </p:txBody>
        </p: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518BD30A-6A5E-0349-ADFC-2C94CD3285E7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6618219" y="4372246"/>
              <a:ext cx="20589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winkelte Verbindung 77">
              <a:extLst>
                <a:ext uri="{FF2B5EF4-FFF2-40B4-BE49-F238E27FC236}">
                  <a16:creationId xmlns:a16="http://schemas.microsoft.com/office/drawing/2014/main" id="{13AC8A16-C0B3-1C4B-ACD7-2282EEA73FD8}"/>
                </a:ext>
              </a:extLst>
            </p:cNvPr>
            <p:cNvCxnSpPr>
              <a:cxnSpLocks/>
            </p:cNvCxnSpPr>
            <p:nvPr/>
          </p:nvCxnSpPr>
          <p:spPr>
            <a:xfrm>
              <a:off x="6606850" y="4639036"/>
              <a:ext cx="2070335" cy="7485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A95D3138-7D53-2941-B9DF-31536194A9C6}"/>
                </a:ext>
              </a:extLst>
            </p:cNvPr>
            <p:cNvCxnSpPr>
              <a:stCxn id="36" idx="3"/>
              <a:endCxn id="15" idx="1"/>
            </p:cNvCxnSpPr>
            <p:nvPr/>
          </p:nvCxnSpPr>
          <p:spPr>
            <a:xfrm flipV="1">
              <a:off x="6618219" y="5560318"/>
              <a:ext cx="2058966" cy="6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winkelte Verbindung 82">
              <a:extLst>
                <a:ext uri="{FF2B5EF4-FFF2-40B4-BE49-F238E27FC236}">
                  <a16:creationId xmlns:a16="http://schemas.microsoft.com/office/drawing/2014/main" id="{96D9D4B5-B212-1C46-81D6-C8524175A4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4302" y="4591299"/>
              <a:ext cx="1881959" cy="3749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winkelte Verbindung 85">
              <a:extLst>
                <a:ext uri="{FF2B5EF4-FFF2-40B4-BE49-F238E27FC236}">
                  <a16:creationId xmlns:a16="http://schemas.microsoft.com/office/drawing/2014/main" id="{10F2E689-DF99-0641-BACF-462BF971BCB8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>
              <a:off x="2854302" y="3806072"/>
              <a:ext cx="1881959" cy="42003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EA0724C0-B486-6D45-8D5A-886E764318DC}"/>
                </a:ext>
              </a:extLst>
            </p:cNvPr>
            <p:cNvSpPr txBox="1"/>
            <p:nvPr/>
          </p:nvSpPr>
          <p:spPr>
            <a:xfrm>
              <a:off x="3095346" y="3398231"/>
              <a:ext cx="118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Lane Info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67144A8C-0B91-084B-AC3C-AB1B7A155E7D}"/>
                </a:ext>
              </a:extLst>
            </p:cNvPr>
            <p:cNvSpPr txBox="1"/>
            <p:nvPr/>
          </p:nvSpPr>
          <p:spPr>
            <a:xfrm>
              <a:off x="3047257" y="5050205"/>
              <a:ext cx="1184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Map</a:t>
              </a:r>
              <a:r>
                <a:rPr lang="de-DE" dirty="0"/>
                <a:t> Info</a:t>
              </a:r>
            </a:p>
            <a:p>
              <a:r>
                <a:rPr lang="de-DE" dirty="0"/>
                <a:t>Spat Info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A6B63AA3-8C27-2441-BAAA-0794ED2C2DC6}"/>
                </a:ext>
              </a:extLst>
            </p:cNvPr>
            <p:cNvSpPr txBox="1"/>
            <p:nvPr/>
          </p:nvSpPr>
          <p:spPr>
            <a:xfrm>
              <a:off x="7071019" y="3978173"/>
              <a:ext cx="1184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User Info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10265625-BBF4-F445-B4C3-46F67CA86EFF}"/>
                </a:ext>
              </a:extLst>
            </p:cNvPr>
            <p:cNvSpPr txBox="1"/>
            <p:nvPr/>
          </p:nvSpPr>
          <p:spPr>
            <a:xfrm>
              <a:off x="6926999" y="4824640"/>
              <a:ext cx="1463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JSON Data </a:t>
              </a: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30490AED-3805-DA4D-A670-927C98779DD3}"/>
                </a:ext>
              </a:extLst>
            </p:cNvPr>
            <p:cNvSpPr txBox="1"/>
            <p:nvPr/>
          </p:nvSpPr>
          <p:spPr>
            <a:xfrm>
              <a:off x="6869232" y="5624835"/>
              <a:ext cx="1517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Location Info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93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3.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Implementation Tasks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360235585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867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3.1 Implementation about Traffic Light Monitor</a:t>
            </a:r>
            <a:endParaRPr lang="en-US" sz="2000" spc="-1" dirty="0"/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4519B8-227E-4241-A9D3-71253EF89304}"/>
              </a:ext>
            </a:extLst>
          </p:cNvPr>
          <p:cNvGrpSpPr/>
          <p:nvPr/>
        </p:nvGrpSpPr>
        <p:grpSpPr>
          <a:xfrm>
            <a:off x="5083219" y="2732166"/>
            <a:ext cx="5422198" cy="1550146"/>
            <a:chOff x="1002902" y="1878854"/>
            <a:chExt cx="5422198" cy="1550146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BCE678F-A289-364E-8352-055D4F4FA94F}"/>
                </a:ext>
              </a:extLst>
            </p:cNvPr>
            <p:cNvSpPr/>
            <p:nvPr/>
          </p:nvSpPr>
          <p:spPr>
            <a:xfrm>
              <a:off x="1002902" y="2984156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Stop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F78ADD-933A-1246-91DD-D2F753740300}"/>
                </a:ext>
              </a:extLst>
            </p:cNvPr>
            <p:cNvSpPr/>
            <p:nvPr/>
          </p:nvSpPr>
          <p:spPr>
            <a:xfrm>
              <a:off x="3782213" y="2984156"/>
              <a:ext cx="598573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Pre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AD56B47-A744-2745-8C75-F11D1FEC23A1}"/>
                </a:ext>
              </a:extLst>
            </p:cNvPr>
            <p:cNvSpPr/>
            <p:nvPr/>
          </p:nvSpPr>
          <p:spPr>
            <a:xfrm>
              <a:off x="4380786" y="2984156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03314D3-C0F9-CC4F-A187-6A058AE12D80}"/>
                </a:ext>
              </a:extLst>
            </p:cNvPr>
            <p:cNvSpPr/>
            <p:nvPr/>
          </p:nvSpPr>
          <p:spPr>
            <a:xfrm>
              <a:off x="5658981" y="2984156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060D6FA6-3018-C34A-B326-99FBA2AF206A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24984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B16C219-3CF3-CE41-B4D5-4FC8A1DEA53C}"/>
                </a:ext>
              </a:extLst>
            </p:cNvPr>
            <p:cNvCxnSpPr>
              <a:cxnSpLocks/>
            </p:cNvCxnSpPr>
            <p:nvPr/>
          </p:nvCxnSpPr>
          <p:spPr>
            <a:xfrm>
              <a:off x="3782212" y="2261286"/>
              <a:ext cx="0" cy="722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E2895CA-0D46-CD4A-AA38-661FBC44DA40}"/>
                </a:ext>
              </a:extLst>
            </p:cNvPr>
            <p:cNvSpPr txBox="1"/>
            <p:nvPr/>
          </p:nvSpPr>
          <p:spPr>
            <a:xfrm>
              <a:off x="1306080" y="1878854"/>
              <a:ext cx="1370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Current Time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DFCCAAB-DD24-1E4A-8C27-E32D598D4055}"/>
                </a:ext>
              </a:extLst>
            </p:cNvPr>
            <p:cNvSpPr txBox="1"/>
            <p:nvPr/>
          </p:nvSpPr>
          <p:spPr>
            <a:xfrm>
              <a:off x="3054007" y="1878854"/>
              <a:ext cx="2454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Likely Time of State Stop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27655B5-2328-764A-B77D-5586EDABAC2E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35" y="2622721"/>
              <a:ext cx="17062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028EA8F-8020-2E40-ADAD-BEA75630ECDD}"/>
                </a:ext>
              </a:extLst>
            </p:cNvPr>
            <p:cNvSpPr txBox="1"/>
            <p:nvPr/>
          </p:nvSpPr>
          <p:spPr>
            <a:xfrm>
              <a:off x="2392557" y="2249846"/>
              <a:ext cx="10330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Time Left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ED962C6-C508-EA43-B495-28B5062D0482}"/>
              </a:ext>
            </a:extLst>
          </p:cNvPr>
          <p:cNvGrpSpPr/>
          <p:nvPr/>
        </p:nvGrpSpPr>
        <p:grpSpPr>
          <a:xfrm>
            <a:off x="5083219" y="1975067"/>
            <a:ext cx="4813403" cy="444844"/>
            <a:chOff x="972600" y="4480432"/>
            <a:chExt cx="4813403" cy="444844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5444C922-F91F-DA40-8F66-DA4F0363836F}"/>
                </a:ext>
              </a:extLst>
            </p:cNvPr>
            <p:cNvSpPr/>
            <p:nvPr/>
          </p:nvSpPr>
          <p:spPr>
            <a:xfrm>
              <a:off x="972600" y="4480432"/>
              <a:ext cx="2779310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Dark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5DDFF3E-1925-2342-B62E-5957CE8AD60A}"/>
                </a:ext>
              </a:extLst>
            </p:cNvPr>
            <p:cNvSpPr/>
            <p:nvPr/>
          </p:nvSpPr>
          <p:spPr>
            <a:xfrm>
              <a:off x="3741688" y="4480432"/>
              <a:ext cx="1278196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Move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6AE6C5A-DA0C-EC42-9DE2-5BBECF1AFB94}"/>
                </a:ext>
              </a:extLst>
            </p:cNvPr>
            <p:cNvSpPr/>
            <p:nvPr/>
          </p:nvSpPr>
          <p:spPr>
            <a:xfrm>
              <a:off x="5019884" y="4480432"/>
              <a:ext cx="766119" cy="4448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Clear</a:t>
              </a:r>
            </a:p>
          </p:txBody>
        </p:sp>
      </p:grpSp>
      <p:sp>
        <p:nvSpPr>
          <p:cNvPr id="30" name="CustomShape 5">
            <a:extLst>
              <a:ext uri="{FF2B5EF4-FFF2-40B4-BE49-F238E27FC236}">
                <a16:creationId xmlns:a16="http://schemas.microsoft.com/office/drawing/2014/main" id="{F233CB9D-57FE-8146-9438-71AF57AE7023}"/>
              </a:ext>
            </a:extLst>
          </p:cNvPr>
          <p:cNvSpPr/>
          <p:nvPr/>
        </p:nvSpPr>
        <p:spPr>
          <a:xfrm>
            <a:off x="4789386" y="1151422"/>
            <a:ext cx="6588467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Traffic light phase examples:</a:t>
            </a:r>
            <a:endParaRPr kumimoji="0" lang="en-US" sz="1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022F2919-88F2-8448-90A5-008661108E0B}"/>
              </a:ext>
            </a:extLst>
          </p:cNvPr>
          <p:cNvGrpSpPr/>
          <p:nvPr/>
        </p:nvGrpSpPr>
        <p:grpSpPr>
          <a:xfrm>
            <a:off x="5083219" y="5109486"/>
            <a:ext cx="6393960" cy="956160"/>
            <a:chOff x="5283720" y="4082040"/>
            <a:chExt cx="6393960" cy="956160"/>
          </a:xfrm>
        </p:grpSpPr>
        <p:pic>
          <p:nvPicPr>
            <p:cNvPr id="28" name="Grafik 3">
              <a:extLst>
                <a:ext uri="{FF2B5EF4-FFF2-40B4-BE49-F238E27FC236}">
                  <a16:creationId xmlns:a16="http://schemas.microsoft.com/office/drawing/2014/main" id="{949D06A6-4D85-A74D-9D7B-154F8C9DD35B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528372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Grafik 5">
              <a:extLst>
                <a:ext uri="{FF2B5EF4-FFF2-40B4-BE49-F238E27FC236}">
                  <a16:creationId xmlns:a16="http://schemas.microsoft.com/office/drawing/2014/main" id="{64095D1A-D96A-2C4A-9709-BB52604BC81E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668484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Grafik 8">
              <a:extLst>
                <a:ext uri="{FF2B5EF4-FFF2-40B4-BE49-F238E27FC236}">
                  <a16:creationId xmlns:a16="http://schemas.microsoft.com/office/drawing/2014/main" id="{3FEB1029-DFE3-BC4B-99B7-DEEC26997545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10865160" y="408204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Grafik 10">
              <a:extLst>
                <a:ext uri="{FF2B5EF4-FFF2-40B4-BE49-F238E27FC236}">
                  <a16:creationId xmlns:a16="http://schemas.microsoft.com/office/drawing/2014/main" id="{967E9F80-4646-7F4B-B17A-04A80CEF2306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9489240" y="4086000"/>
              <a:ext cx="812520" cy="95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Grafik 12">
              <a:extLst>
                <a:ext uri="{FF2B5EF4-FFF2-40B4-BE49-F238E27FC236}">
                  <a16:creationId xmlns:a16="http://schemas.microsoft.com/office/drawing/2014/main" id="{0108EF10-5159-1B49-992F-0CD06A2E7301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8075520" y="4086000"/>
              <a:ext cx="812520" cy="952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786146F-595C-0249-905D-FF34250CF957}"/>
              </a:ext>
            </a:extLst>
          </p:cNvPr>
          <p:cNvGrpSpPr/>
          <p:nvPr/>
        </p:nvGrpSpPr>
        <p:grpSpPr>
          <a:xfrm>
            <a:off x="681754" y="1360650"/>
            <a:ext cx="4003583" cy="4604055"/>
            <a:chOff x="8489092" y="1126973"/>
            <a:chExt cx="4003583" cy="4604055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B35DED1-CF5A-D048-B746-FCA42027B852}"/>
                </a:ext>
              </a:extLst>
            </p:cNvPr>
            <p:cNvSpPr/>
            <p:nvPr/>
          </p:nvSpPr>
          <p:spPr>
            <a:xfrm>
              <a:off x="8489092" y="1126973"/>
              <a:ext cx="2051221" cy="5919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Client</a:t>
              </a: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26BED4A-ACF0-7B49-A88F-EE0EAEBAF9E0}"/>
                </a:ext>
              </a:extLst>
            </p:cNvPr>
            <p:cNvSpPr/>
            <p:nvPr/>
          </p:nvSpPr>
          <p:spPr>
            <a:xfrm>
              <a:off x="8489092" y="2379654"/>
              <a:ext cx="2051221" cy="5919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JSON Parser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E1BF2FE5-8E41-1642-9104-7BDEA70E8356}"/>
                </a:ext>
              </a:extLst>
            </p:cNvPr>
            <p:cNvSpPr/>
            <p:nvPr/>
          </p:nvSpPr>
          <p:spPr>
            <a:xfrm>
              <a:off x="8489092" y="3745328"/>
              <a:ext cx="2051221" cy="5919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State </a:t>
              </a:r>
              <a:r>
                <a:rPr lang="de-DE" dirty="0" err="1"/>
                <a:t>Calculator</a:t>
              </a:r>
              <a:endParaRPr lang="de-DE" dirty="0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A548B5BE-459B-B44F-B2F5-1F8C4707CC01}"/>
                </a:ext>
              </a:extLst>
            </p:cNvPr>
            <p:cNvSpPr/>
            <p:nvPr/>
          </p:nvSpPr>
          <p:spPr>
            <a:xfrm>
              <a:off x="8489092" y="5139105"/>
              <a:ext cx="2051221" cy="59192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Map</a:t>
              </a:r>
              <a:r>
                <a:rPr lang="de-DE" dirty="0"/>
                <a:t> View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F319602-1BC4-0E42-8545-1BD63E839AD5}"/>
                </a:ext>
              </a:extLst>
            </p:cNvPr>
            <p:cNvCxnSpPr>
              <a:stCxn id="3" idx="2"/>
              <a:endCxn id="35" idx="0"/>
            </p:cNvCxnSpPr>
            <p:nvPr/>
          </p:nvCxnSpPr>
          <p:spPr>
            <a:xfrm>
              <a:off x="9514703" y="1718896"/>
              <a:ext cx="0" cy="660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41AFB9DF-E5A9-8F4A-B550-953B381DF73B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9514703" y="2971577"/>
              <a:ext cx="0" cy="773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1CBC35CA-C1D3-644E-93D8-78F2DAAE21C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9514703" y="4337251"/>
              <a:ext cx="0" cy="801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9F6D6470-DCD0-F04E-AAF7-9A57C915A8DD}"/>
                </a:ext>
              </a:extLst>
            </p:cNvPr>
            <p:cNvSpPr txBox="1"/>
            <p:nvPr/>
          </p:nvSpPr>
          <p:spPr>
            <a:xfrm>
              <a:off x="9621140" y="1864609"/>
              <a:ext cx="1339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Spat JSON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910650AD-D7B2-4C45-A824-5B28C731FF3C}"/>
                </a:ext>
              </a:extLst>
            </p:cNvPr>
            <p:cNvSpPr txBox="1"/>
            <p:nvPr/>
          </p:nvSpPr>
          <p:spPr>
            <a:xfrm>
              <a:off x="9593814" y="3129425"/>
              <a:ext cx="2273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Traffic Light Objects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09C479E-C2C0-F34C-934D-11034D10C6E2}"/>
                </a:ext>
              </a:extLst>
            </p:cNvPr>
            <p:cNvSpPr txBox="1"/>
            <p:nvPr/>
          </p:nvSpPr>
          <p:spPr>
            <a:xfrm>
              <a:off x="9514702" y="4554431"/>
              <a:ext cx="2977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/>
                <a:t>Current</a:t>
              </a:r>
              <a:r>
                <a:rPr lang="de-DE" dirty="0"/>
                <a:t> State &amp; Time </a:t>
              </a:r>
              <a:r>
                <a:rPr lang="de-DE" dirty="0" err="1"/>
                <a:t>Left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8352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3.2 Implementation about Determination</a:t>
            </a:r>
            <a:endParaRPr lang="en-US" sz="2000" spc="-1" dirty="0"/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EC9A741-31EB-934C-9265-9E9AF6A5CA04}"/>
              </a:ext>
            </a:extLst>
          </p:cNvPr>
          <p:cNvSpPr txBox="1"/>
          <p:nvPr/>
        </p:nvSpPr>
        <p:spPr>
          <a:xfrm>
            <a:off x="424253" y="1129398"/>
            <a:ext cx="56717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Algorithm</a:t>
            </a:r>
            <a:r>
              <a:rPr lang="de-DE" dirty="0"/>
              <a:t> 1 : </a:t>
            </a:r>
          </a:p>
          <a:p>
            <a:r>
              <a:rPr lang="de-DE" dirty="0"/>
              <a:t>Linear Regression -&gt;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 </a:t>
            </a:r>
            <a:r>
              <a:rPr lang="de-DE" dirty="0" err="1"/>
              <a:t>lane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in </a:t>
            </a:r>
            <a:r>
              <a:rPr lang="de-DE" dirty="0" err="1"/>
              <a:t>curve</a:t>
            </a:r>
            <a:r>
              <a:rPr lang="de-DE" dirty="0"/>
              <a:t> not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Algorithm</a:t>
            </a:r>
            <a:r>
              <a:rPr lang="de-DE" dirty="0"/>
              <a:t> 2 :</a:t>
            </a:r>
          </a:p>
          <a:p>
            <a:r>
              <a:rPr lang="de-DE" dirty="0"/>
              <a:t>Min.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Lane Reference Points -&gt; GPS not </a:t>
            </a:r>
            <a:r>
              <a:rPr lang="de-DE" dirty="0" err="1"/>
              <a:t>accurate</a:t>
            </a:r>
            <a:r>
              <a:rPr lang="de-DE" dirty="0"/>
              <a:t> at </a:t>
            </a:r>
            <a:r>
              <a:rPr lang="de-DE" dirty="0" err="1"/>
              <a:t>lane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Algorithm</a:t>
            </a:r>
            <a:r>
              <a:rPr lang="de-DE" dirty="0"/>
              <a:t> 3 : </a:t>
            </a:r>
          </a:p>
          <a:p>
            <a:r>
              <a:rPr lang="de-DE" dirty="0" err="1"/>
              <a:t>Drving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&amp; Min.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Reference Points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Multiplizieren 4">
            <a:extLst>
              <a:ext uri="{FF2B5EF4-FFF2-40B4-BE49-F238E27FC236}">
                <a16:creationId xmlns:a16="http://schemas.microsoft.com/office/drawing/2014/main" id="{74CF5175-D8E8-C344-B505-31B4173A40F4}"/>
              </a:ext>
            </a:extLst>
          </p:cNvPr>
          <p:cNvSpPr/>
          <p:nvPr/>
        </p:nvSpPr>
        <p:spPr>
          <a:xfrm>
            <a:off x="1853511" y="1181217"/>
            <a:ext cx="308919" cy="28420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Multiplizieren 41">
            <a:extLst>
              <a:ext uri="{FF2B5EF4-FFF2-40B4-BE49-F238E27FC236}">
                <a16:creationId xmlns:a16="http://schemas.microsoft.com/office/drawing/2014/main" id="{CA536179-3F7D-7448-A473-1774321572C6}"/>
              </a:ext>
            </a:extLst>
          </p:cNvPr>
          <p:cNvSpPr/>
          <p:nvPr/>
        </p:nvSpPr>
        <p:spPr>
          <a:xfrm>
            <a:off x="1823152" y="2275116"/>
            <a:ext cx="308919" cy="28420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miley 6">
            <a:extLst>
              <a:ext uri="{FF2B5EF4-FFF2-40B4-BE49-F238E27FC236}">
                <a16:creationId xmlns:a16="http://schemas.microsoft.com/office/drawing/2014/main" id="{B09EE413-33B8-1744-BC2A-1D52BBD8FF91}"/>
              </a:ext>
            </a:extLst>
          </p:cNvPr>
          <p:cNvSpPr/>
          <p:nvPr/>
        </p:nvSpPr>
        <p:spPr>
          <a:xfrm>
            <a:off x="1883867" y="3369295"/>
            <a:ext cx="248206" cy="26583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1555F22-AD3C-4044-BBAC-9CE001E8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85" y="1181217"/>
            <a:ext cx="5507375" cy="367158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109CBE9-6B24-1546-9CEF-7693E3AA4621}"/>
              </a:ext>
            </a:extLst>
          </p:cNvPr>
          <p:cNvSpPr/>
          <p:nvPr/>
        </p:nvSpPr>
        <p:spPr>
          <a:xfrm>
            <a:off x="8747772" y="2415322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C32987-870C-F947-B3B1-0307FC897DF0}"/>
              </a:ext>
            </a:extLst>
          </p:cNvPr>
          <p:cNvSpPr/>
          <p:nvPr/>
        </p:nvSpPr>
        <p:spPr>
          <a:xfrm>
            <a:off x="8022842" y="295563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A602EC5-18FD-1F48-9F13-8F58C986AB3D}"/>
              </a:ext>
            </a:extLst>
          </p:cNvPr>
          <p:cNvSpPr/>
          <p:nvPr/>
        </p:nvSpPr>
        <p:spPr>
          <a:xfrm>
            <a:off x="9443869" y="309963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DD0712-ED3A-D744-8667-38D2A5CCDAF1}"/>
              </a:ext>
            </a:extLst>
          </p:cNvPr>
          <p:cNvSpPr/>
          <p:nvPr/>
        </p:nvSpPr>
        <p:spPr>
          <a:xfrm>
            <a:off x="8690730" y="372142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204EECE-D0AA-014F-984E-9B918065EC69}"/>
              </a:ext>
            </a:extLst>
          </p:cNvPr>
          <p:cNvSpPr txBox="1"/>
          <p:nvPr/>
        </p:nvSpPr>
        <p:spPr>
          <a:xfrm>
            <a:off x="7302842" y="23292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Arm 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38D2066-2D01-814A-9DBB-4133148FA044}"/>
              </a:ext>
            </a:extLst>
          </p:cNvPr>
          <p:cNvSpPr txBox="1"/>
          <p:nvPr/>
        </p:nvSpPr>
        <p:spPr>
          <a:xfrm>
            <a:off x="9006151" y="209045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Arm 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C558D68-C51C-9F4B-AF26-9516EA38AEBE}"/>
              </a:ext>
            </a:extLst>
          </p:cNvPr>
          <p:cNvSpPr txBox="1"/>
          <p:nvPr/>
        </p:nvSpPr>
        <p:spPr>
          <a:xfrm>
            <a:off x="9340095" y="3737161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Arm 3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1437711F-092C-964B-B0AA-180A716F9C33}"/>
              </a:ext>
            </a:extLst>
          </p:cNvPr>
          <p:cNvSpPr txBox="1"/>
          <p:nvPr/>
        </p:nvSpPr>
        <p:spPr>
          <a:xfrm>
            <a:off x="7899896" y="3846515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Arm 4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5047AB36-7C72-1248-B9A3-2B256AE57E16}"/>
              </a:ext>
            </a:extLst>
          </p:cNvPr>
          <p:cNvGrpSpPr/>
          <p:nvPr/>
        </p:nvGrpSpPr>
        <p:grpSpPr>
          <a:xfrm>
            <a:off x="458963" y="4852800"/>
            <a:ext cx="7310590" cy="1487568"/>
            <a:chOff x="424252" y="4687408"/>
            <a:chExt cx="7310590" cy="148756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EC4BB0F5-522D-5947-9900-3830DF19FAB9}"/>
                </a:ext>
              </a:extLst>
            </p:cNvPr>
            <p:cNvSpPr/>
            <p:nvPr/>
          </p:nvSpPr>
          <p:spPr>
            <a:xfrm>
              <a:off x="424253" y="4687408"/>
              <a:ext cx="2573231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Min. </a:t>
              </a:r>
              <a:r>
                <a:rPr lang="de-DE" dirty="0" err="1"/>
                <a:t>Distance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Reference Points</a:t>
              </a: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E0EFEF5-DB27-9647-A54B-81F6A5268C4E}"/>
                </a:ext>
              </a:extLst>
            </p:cNvPr>
            <p:cNvSpPr/>
            <p:nvPr/>
          </p:nvSpPr>
          <p:spPr>
            <a:xfrm>
              <a:off x="424252" y="5648664"/>
              <a:ext cx="2573231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Drving</a:t>
              </a:r>
              <a:r>
                <a:rPr lang="de-DE" dirty="0"/>
                <a:t> </a:t>
              </a:r>
              <a:r>
                <a:rPr lang="de-DE" dirty="0" err="1"/>
                <a:t>mode</a:t>
              </a:r>
              <a:endParaRPr lang="de-DE" dirty="0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14CC59F8-4C2D-B74C-A23B-CF6A6FD60202}"/>
                </a:ext>
              </a:extLst>
            </p:cNvPr>
            <p:cNvSpPr/>
            <p:nvPr/>
          </p:nvSpPr>
          <p:spPr>
            <a:xfrm>
              <a:off x="3396051" y="4687408"/>
              <a:ext cx="1447798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Which</a:t>
              </a:r>
              <a:r>
                <a:rPr lang="de-DE" dirty="0"/>
                <a:t> arm</a:t>
              </a: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DB632783-D4EB-2D4C-90C3-5FFF1D9A220E}"/>
                </a:ext>
              </a:extLst>
            </p:cNvPr>
            <p:cNvSpPr/>
            <p:nvPr/>
          </p:nvSpPr>
          <p:spPr>
            <a:xfrm>
              <a:off x="3396051" y="5645259"/>
              <a:ext cx="1447798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Which</a:t>
              </a:r>
              <a:r>
                <a:rPr lang="de-DE" dirty="0"/>
                <a:t> </a:t>
              </a:r>
              <a:r>
                <a:rPr lang="de-DE" dirty="0" err="1"/>
                <a:t>lane</a:t>
              </a:r>
              <a:r>
                <a:rPr lang="de-DE" dirty="0"/>
                <a:t> at </a:t>
              </a:r>
              <a:r>
                <a:rPr lang="de-DE" dirty="0" err="1"/>
                <a:t>this</a:t>
              </a:r>
              <a:r>
                <a:rPr lang="de-DE" dirty="0"/>
                <a:t> arm</a:t>
              </a: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83E4DAC6-1EA4-9641-8548-574F3C7EDD6A}"/>
                </a:ext>
              </a:extLst>
            </p:cNvPr>
            <p:cNvSpPr/>
            <p:nvPr/>
          </p:nvSpPr>
          <p:spPr>
            <a:xfrm>
              <a:off x="5495181" y="5233948"/>
              <a:ext cx="2239661" cy="526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Determination </a:t>
              </a:r>
              <a:r>
                <a:rPr lang="de-DE" dirty="0" err="1"/>
                <a:t>Result</a:t>
              </a:r>
              <a:endParaRPr lang="de-DE" dirty="0"/>
            </a:p>
          </p:txBody>
        </p: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4C6547D9-2396-9749-8DC6-D2DCE25CE97A}"/>
                </a:ext>
              </a:extLst>
            </p:cNvPr>
            <p:cNvCxnSpPr>
              <a:stCxn id="22" idx="3"/>
              <a:endCxn id="55" idx="1"/>
            </p:cNvCxnSpPr>
            <p:nvPr/>
          </p:nvCxnSpPr>
          <p:spPr>
            <a:xfrm>
              <a:off x="2997484" y="4950564"/>
              <a:ext cx="3985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9E44DDFF-9C82-DD4B-A47D-CC35E41689C7}"/>
                </a:ext>
              </a:extLst>
            </p:cNvPr>
            <p:cNvCxnSpPr>
              <a:cxnSpLocks/>
              <a:stCxn id="54" idx="3"/>
              <a:endCxn id="56" idx="1"/>
            </p:cNvCxnSpPr>
            <p:nvPr/>
          </p:nvCxnSpPr>
          <p:spPr>
            <a:xfrm flipV="1">
              <a:off x="2997483" y="5908415"/>
              <a:ext cx="398568" cy="3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A8684E69-78EF-654F-B066-4E2BD4C0A935}"/>
                </a:ext>
              </a:extLst>
            </p:cNvPr>
            <p:cNvCxnSpPr>
              <a:cxnSpLocks/>
              <a:stCxn id="55" idx="2"/>
              <a:endCxn id="56" idx="0"/>
            </p:cNvCxnSpPr>
            <p:nvPr/>
          </p:nvCxnSpPr>
          <p:spPr>
            <a:xfrm>
              <a:off x="4119950" y="5213720"/>
              <a:ext cx="0" cy="431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B313E87E-5AF7-AC45-9422-C20D3FA2E8B1}"/>
                </a:ext>
              </a:extLst>
            </p:cNvPr>
            <p:cNvCxnSpPr>
              <a:cxnSpLocks/>
              <a:stCxn id="55" idx="3"/>
              <a:endCxn id="57" idx="1"/>
            </p:cNvCxnSpPr>
            <p:nvPr/>
          </p:nvCxnSpPr>
          <p:spPr>
            <a:xfrm>
              <a:off x="4843849" y="4950564"/>
              <a:ext cx="651332" cy="546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BA483B34-7A37-384E-8A14-F878CCA8DEA1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 flipV="1">
              <a:off x="4843849" y="5497104"/>
              <a:ext cx="651332" cy="411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279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3.3 Implementation about Driving Strategies</a:t>
            </a:r>
            <a:endParaRPr lang="en-US" sz="2000" spc="-1" dirty="0"/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4.1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 Simulation &amp; Test: Traffic Light Monitor on the</a:t>
            </a:r>
            <a:r>
              <a:rPr lang="en-GB" sz="2000" b="1" spc="-1" dirty="0">
                <a:solidFill>
                  <a:srgbClr val="FFFFFF"/>
                </a:solidFill>
                <a:latin typeface="Arial"/>
              </a:rPr>
              <a:t> Map</a:t>
            </a:r>
            <a:endParaRPr kumimoji="0" lang="en-GB" sz="2000" b="1" i="0" u="none" strike="noStrike" kern="1200" cap="none" spc="-1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1" dirty="0">
                <a:solidFill>
                  <a:srgbClr val="595959"/>
                </a:solidFill>
                <a:latin typeface="Arial"/>
              </a:rPr>
              <a:t>10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CustomShape 5">
            <a:extLst>
              <a:ext uri="{FF2B5EF4-FFF2-40B4-BE49-F238E27FC236}">
                <a16:creationId xmlns:a16="http://schemas.microsoft.com/office/drawing/2014/main" id="{F233CB9D-57FE-8146-9438-71AF57AE7023}"/>
              </a:ext>
            </a:extLst>
          </p:cNvPr>
          <p:cNvSpPr/>
          <p:nvPr/>
        </p:nvSpPr>
        <p:spPr>
          <a:xfrm>
            <a:off x="318960" y="970560"/>
            <a:ext cx="7619406" cy="2905446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830" marR="0" lvl="1" indent="-28575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Traffic lights contain 11 signal groups in intersection 14052</a:t>
            </a:r>
          </a:p>
          <a:p>
            <a:pPr marL="556830" marR="0" lvl="1" indent="-28575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Every lane has one visual traffic light with the corresponding label about information of lane id and signal group id. Position Info from MapInfo JSON</a:t>
            </a:r>
          </a:p>
          <a:p>
            <a:pPr marL="556830" lvl="1" indent="-28575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 panose="020B0604020202020204" pitchFamily="34" charset="0"/>
              <a:buChar char="•"/>
              <a:defRPr/>
            </a:pPr>
            <a:r>
              <a:rPr lang="en-US" spc="-1" dirty="0">
                <a:solidFill>
                  <a:prstClr val="black"/>
                </a:solidFill>
                <a:latin typeface="Arial"/>
              </a:rPr>
              <a:t>Test, validation with the live view of </a:t>
            </a:r>
            <a:r>
              <a:rPr lang="en-US" spc="-1" dirty="0" err="1">
                <a:solidFill>
                  <a:prstClr val="black"/>
                </a:solidFill>
                <a:latin typeface="Arial"/>
              </a:rPr>
              <a:t>dcaiti</a:t>
            </a:r>
            <a:r>
              <a:rPr lang="en-US" spc="-1" dirty="0">
                <a:solidFill>
                  <a:prstClr val="black"/>
                </a:solidFill>
                <a:latin typeface="Arial"/>
              </a:rPr>
              <a:t> website, almost synchronous but our traffic lights delay a little bit (less than one second)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38736C-54F6-4743-89B2-D540D315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7374" y="702660"/>
            <a:ext cx="2856746" cy="587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C3BC3DE-F439-BE40-9AD8-0F012BC264CF}"/>
              </a:ext>
            </a:extLst>
          </p:cNvPr>
          <p:cNvSpPr/>
          <p:nvPr/>
        </p:nvSpPr>
        <p:spPr>
          <a:xfrm>
            <a:off x="543149" y="6232320"/>
            <a:ext cx="38331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/>
              <a:t>Source: https://</a:t>
            </a:r>
            <a:r>
              <a:rPr lang="de-DE" sz="1000" dirty="0" err="1"/>
              <a:t>werkzeug.dcaiti.tu-berlin.de</a:t>
            </a:r>
            <a:r>
              <a:rPr lang="de-DE" sz="1000" dirty="0"/>
              <a:t>/0432l770/</a:t>
            </a:r>
            <a:r>
              <a:rPr lang="de-DE" sz="1000" dirty="0" err="1"/>
              <a:t>trafficlights</a:t>
            </a:r>
            <a:r>
              <a:rPr lang="de-DE" sz="1000" dirty="0"/>
              <a:t>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6EA8DB9-09E3-6E45-A126-7363408D3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0" y="3876006"/>
            <a:ext cx="7290486" cy="23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634</Words>
  <Application>Microsoft Macintosh PowerPoint</Application>
  <PresentationFormat>Breitbild</PresentationFormat>
  <Paragraphs>161</Paragraphs>
  <Slides>14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Mu Yuanheng</cp:lastModifiedBy>
  <cp:revision>199</cp:revision>
  <dcterms:created xsi:type="dcterms:W3CDTF">2020-11-16T12:50:28Z</dcterms:created>
  <dcterms:modified xsi:type="dcterms:W3CDTF">2021-02-08T19:07:04Z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3</vt:i4>
  </property>
  <property fmtid="{D5CDD505-2E9C-101B-9397-08002B2CF9AE}" pid="7" name="Notes">
    <vt:i4>2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